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34" autoAdjust="0"/>
  </p:normalViewPr>
  <p:slideViewPr>
    <p:cSldViewPr snapToGrid="0" showGuides="1">
      <p:cViewPr varScale="1">
        <p:scale>
          <a:sx n="81" d="100"/>
          <a:sy n="81" d="100"/>
        </p:scale>
        <p:origin x="108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11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71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5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55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74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4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00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3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0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43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6F96B67A-3507-4BB0-8836-E6E01B768CA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7281B838-0E56-429B-9D17-ABFDD246B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3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kumimoji="1"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5CC78-F5F1-4860-8F50-1B73C659B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84" y="2988401"/>
            <a:ext cx="12108879" cy="2106112"/>
          </a:xfrm>
        </p:spPr>
        <p:txBody>
          <a:bodyPr>
            <a:noAutofit/>
          </a:bodyPr>
          <a:lstStyle/>
          <a:p>
            <a:r>
              <a:rPr lang="ja-JP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国の借金</a:t>
            </a:r>
            <a:r>
              <a:rPr lang="en-US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1200</a:t>
            </a:r>
            <a:r>
              <a:rPr lang="ja-JP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兆円は誰の借金なのか、</a:t>
            </a:r>
            <a:br>
              <a:rPr lang="en-US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</a:br>
            <a:r>
              <a:rPr lang="ja-JP" alt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　</a:t>
            </a:r>
            <a:r>
              <a:rPr lang="ja-JP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それはどのようにして返済されるのか？</a:t>
            </a:r>
            <a:br>
              <a:rPr lang="ja-JP" altLang="ja-JP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</a:br>
            <a:endParaRPr kumimoji="1" lang="ja-JP" alt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D5B902E-8206-47AE-8391-8ABBCF354965}"/>
              </a:ext>
            </a:extLst>
          </p:cNvPr>
          <p:cNvSpPr txBox="1">
            <a:spLocks/>
          </p:cNvSpPr>
          <p:nvPr/>
        </p:nvSpPr>
        <p:spPr>
          <a:xfrm>
            <a:off x="277085" y="1441642"/>
            <a:ext cx="12108879" cy="2106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「お金」に関して</a:t>
            </a:r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!!</a:t>
            </a:r>
            <a:r>
              <a:rPr lang="ja-JP" altLang="en-US" sz="66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　　　</a:t>
            </a:r>
            <a:r>
              <a:rPr lang="ja-JP" altLang="en-US" sz="6600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　</a:t>
            </a:r>
            <a:r>
              <a:rPr lang="ja-JP" altLang="en-US" sz="66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　</a:t>
            </a:r>
            <a:br>
              <a:rPr lang="ja-JP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</a:b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111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8011D7-B8A9-4F58-899E-07A957B5D9CA}"/>
              </a:ext>
            </a:extLst>
          </p:cNvPr>
          <p:cNvSpPr txBox="1"/>
          <p:nvPr/>
        </p:nvSpPr>
        <p:spPr>
          <a:xfrm>
            <a:off x="474689" y="921129"/>
            <a:ext cx="11264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u="sng" dirty="0"/>
              <a:t>経済学はおカネのプールが存在し得ると考えられる。</a:t>
            </a:r>
            <a:endParaRPr kumimoji="1" lang="en-US" altLang="ja-JP" sz="3600" u="sng" dirty="0"/>
          </a:p>
          <a:p>
            <a:pPr algn="ctr"/>
            <a:r>
              <a:rPr kumimoji="1" lang="en-US" altLang="ja-JP" sz="3600" u="sng" dirty="0"/>
              <a:t>(</a:t>
            </a:r>
            <a:r>
              <a:rPr kumimoji="1" lang="ja-JP" altLang="en-US" sz="3600" u="sng" dirty="0"/>
              <a:t>貨幣ヴェール論</a:t>
            </a:r>
            <a:r>
              <a:rPr kumimoji="1" lang="en-US" altLang="ja-JP" sz="3600" u="sng" dirty="0"/>
              <a:t>)</a:t>
            </a:r>
            <a:endParaRPr kumimoji="1" lang="ja-JP" altLang="en-US" sz="3600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51440F-9F5F-4093-B434-D359E55DA455}"/>
              </a:ext>
            </a:extLst>
          </p:cNvPr>
          <p:cNvSpPr txBox="1"/>
          <p:nvPr/>
        </p:nvSpPr>
        <p:spPr>
          <a:xfrm>
            <a:off x="686927" y="2314977"/>
            <a:ext cx="11505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１</a:t>
            </a:r>
            <a:r>
              <a:rPr kumimoji="1" lang="en-US" altLang="ja-JP" sz="2800" dirty="0"/>
              <a:t>.</a:t>
            </a:r>
            <a:r>
              <a:rPr kumimoji="1" lang="ja-JP" altLang="en-US" sz="2800" dirty="0"/>
              <a:t>物理的に有限なおカネのプールから政府が国債発行でおカネを</a:t>
            </a:r>
            <a:endParaRPr kumimoji="1" lang="en-US" altLang="ja-JP" sz="2800" dirty="0"/>
          </a:p>
          <a:p>
            <a:r>
              <a:rPr kumimoji="1" lang="en-US" altLang="ja-JP" sz="2800" dirty="0"/>
              <a:t>     </a:t>
            </a:r>
            <a:r>
              <a:rPr kumimoji="1" lang="ja-JP" altLang="en-US" sz="2800" dirty="0"/>
              <a:t>たくさん借りると、 残りのおカネが少なくなり、金利が上昇する。</a:t>
            </a:r>
            <a:endParaRPr kumimoji="1" lang="en-US" altLang="ja-JP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6AF416-C155-424F-880D-214441579A49}"/>
              </a:ext>
            </a:extLst>
          </p:cNvPr>
          <p:cNvSpPr txBox="1"/>
          <p:nvPr/>
        </p:nvSpPr>
        <p:spPr>
          <a:xfrm>
            <a:off x="800100" y="3555313"/>
            <a:ext cx="106138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2.</a:t>
            </a:r>
            <a:r>
              <a:rPr kumimoji="1" lang="ja-JP" altLang="en-US" sz="2800" dirty="0"/>
              <a:t> 中央銀行がおカネを発行すれば、「おカネ＞モノ・サービス」</a:t>
            </a:r>
            <a:endParaRPr kumimoji="1" lang="en-US" altLang="ja-JP" sz="2800" dirty="0"/>
          </a:p>
          <a:p>
            <a:r>
              <a:rPr kumimoji="1" lang="ja-JP" altLang="en-US" sz="2800" dirty="0"/>
              <a:t>　になるため、物価が上昇する。</a:t>
            </a:r>
            <a:endParaRPr kumimoji="1" lang="en-US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7850DB-33EC-4163-973E-B7C181D03400}"/>
              </a:ext>
            </a:extLst>
          </p:cNvPr>
          <p:cNvSpPr txBox="1"/>
          <p:nvPr/>
        </p:nvSpPr>
        <p:spPr>
          <a:xfrm>
            <a:off x="800100" y="4795649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3.</a:t>
            </a:r>
            <a:r>
              <a:rPr kumimoji="1" lang="ja-JP" altLang="en-US" sz="2800" dirty="0"/>
              <a:t> 国の借金が家計の金融資産を超えると、</a:t>
            </a:r>
            <a:endParaRPr kumimoji="1" lang="en-US" altLang="ja-JP" sz="2800" dirty="0"/>
          </a:p>
          <a:p>
            <a:r>
              <a:rPr kumimoji="1" lang="ja-JP" altLang="en-US" sz="2800" dirty="0"/>
              <a:t>　国債のファイナンスができなくなり、破綻する。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29361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9EBB54F-FF67-456C-B718-494F4B53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367" y="132709"/>
            <a:ext cx="10691265" cy="69649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ja-JP" dirty="0"/>
              <a:t>MMT(</a:t>
            </a:r>
            <a:r>
              <a:rPr lang="ja-JP" altLang="en-US" dirty="0"/>
              <a:t>現代貨幣理論</a:t>
            </a:r>
            <a:r>
              <a:rPr lang="en-US" altLang="ja-JP" dirty="0"/>
              <a:t>)</a:t>
            </a:r>
            <a:r>
              <a:rPr lang="ja-JP" altLang="en-US" dirty="0"/>
              <a:t>における財政の考え方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3395C1-B7CF-4AEF-8036-4F6FACAC0064}"/>
              </a:ext>
            </a:extLst>
          </p:cNvPr>
          <p:cNvSpPr txBox="1"/>
          <p:nvPr/>
        </p:nvSpPr>
        <p:spPr>
          <a:xfrm>
            <a:off x="1111905" y="1259553"/>
            <a:ext cx="471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</a:rPr>
              <a:t>＜現代貨幣理論の特徴＞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BD73C0-2AC0-4BBD-B690-AE8ED8277802}"/>
              </a:ext>
            </a:extLst>
          </p:cNvPr>
          <p:cNvSpPr txBox="1"/>
          <p:nvPr/>
        </p:nvSpPr>
        <p:spPr>
          <a:xfrm>
            <a:off x="1284425" y="1844328"/>
            <a:ext cx="9623147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①自国通貨を持つ政府は、</a:t>
            </a:r>
            <a:endParaRPr kumimoji="1"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財政的な予算制約に直面することはない</a:t>
            </a:r>
            <a:r>
              <a:rPr kumimoji="1" lang="ja-JP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CD7310-1A38-4AFF-AB18-D9F8AB6C0842}"/>
              </a:ext>
            </a:extLst>
          </p:cNvPr>
          <p:cNvSpPr txBox="1"/>
          <p:nvPr/>
        </p:nvSpPr>
        <p:spPr>
          <a:xfrm>
            <a:off x="1284426" y="3344161"/>
            <a:ext cx="9623146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②全ての経済は生産と需要について実物的</a:t>
            </a:r>
            <a:endParaRPr kumimoji="1"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あるいは環境的な限界がある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31FBA0-9EB0-4413-9DFA-F1A6FDC56A22}"/>
              </a:ext>
            </a:extLst>
          </p:cNvPr>
          <p:cNvSpPr txBox="1"/>
          <p:nvPr/>
        </p:nvSpPr>
        <p:spPr>
          <a:xfrm>
            <a:off x="1284427" y="4843995"/>
            <a:ext cx="9623145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③政府の赤字は、</a:t>
            </a:r>
            <a:endParaRPr kumimoji="1"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その他の経済主体の黒字である　　　　　　　　        </a:t>
            </a:r>
          </a:p>
        </p:txBody>
      </p:sp>
    </p:spTree>
    <p:extLst>
      <p:ext uri="{BB962C8B-B14F-4D97-AF65-F5344CB8AC3E}">
        <p14:creationId xmlns:p14="http://schemas.microsoft.com/office/powerpoint/2010/main" val="383034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3">
            <a:extLst>
              <a:ext uri="{FF2B5EF4-FFF2-40B4-BE49-F238E27FC236}">
                <a16:creationId xmlns:a16="http://schemas.microsoft.com/office/drawing/2014/main" id="{D6457517-3B9D-4048-9C9B-370482EA0D23}"/>
              </a:ext>
            </a:extLst>
          </p:cNvPr>
          <p:cNvSpPr txBox="1">
            <a:spLocks/>
          </p:cNvSpPr>
          <p:nvPr/>
        </p:nvSpPr>
        <p:spPr>
          <a:xfrm>
            <a:off x="4048023" y="0"/>
            <a:ext cx="4095953" cy="6964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4000" kern="1200" cap="all" spc="3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まとめ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1D0EAB-1C50-4CE1-A239-F8AED5A134A1}"/>
              </a:ext>
            </a:extLst>
          </p:cNvPr>
          <p:cNvSpPr txBox="1"/>
          <p:nvPr/>
        </p:nvSpPr>
        <p:spPr>
          <a:xfrm>
            <a:off x="378885" y="993771"/>
            <a:ext cx="11846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◎政府が国債を発行して財政支出をすると、民間のお金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預金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が増える。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C9D455-9C48-439A-A8D6-528B4BBB0945}"/>
              </a:ext>
            </a:extLst>
          </p:cNvPr>
          <p:cNvSpPr txBox="1"/>
          <p:nvPr/>
        </p:nvSpPr>
        <p:spPr>
          <a:xfrm>
            <a:off x="394557" y="1937131"/>
            <a:ext cx="115547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◎日銀が国債買取⇒政府と日銀の関係⇒返済不要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借換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　つまり、国債⇒借金ではない</a:t>
            </a:r>
            <a:r>
              <a:rPr kumimoji="1" lang="en-US" altLang="ja-JP" sz="2800" dirty="0"/>
              <a:t>=</a:t>
            </a:r>
            <a:r>
              <a:rPr kumimoji="1" lang="ja-JP" altLang="en-US" sz="2800" dirty="0"/>
              <a:t>国債残高は政府から民間への送金残高</a:t>
            </a:r>
            <a:endParaRPr kumimoji="1" lang="en-US" altLang="ja-JP" sz="2800" dirty="0"/>
          </a:p>
          <a:p>
            <a:r>
              <a:rPr kumimoji="1" lang="ja-JP" altLang="en-US" sz="2800" dirty="0"/>
              <a:t>　記録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0B0644-18C9-49D3-8636-62917528B6E5}"/>
              </a:ext>
            </a:extLst>
          </p:cNvPr>
          <p:cNvSpPr txBox="1"/>
          <p:nvPr/>
        </p:nvSpPr>
        <p:spPr>
          <a:xfrm>
            <a:off x="378885" y="3535874"/>
            <a:ext cx="11949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◎税金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税収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がなくても財政支出できる。つまり、税金は財政支出も</a:t>
            </a:r>
            <a:endParaRPr kumimoji="1" lang="en-US" altLang="ja-JP" sz="2800" dirty="0"/>
          </a:p>
          <a:p>
            <a:r>
              <a:rPr kumimoji="1" lang="ja-JP" altLang="en-US" sz="2800" dirty="0"/>
              <a:t>   財源ではない。財政支出の財源は実は国債発行によって作られたお金。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05285F-C6CA-481E-9098-69270E38362A}"/>
              </a:ext>
            </a:extLst>
          </p:cNvPr>
          <p:cNvSpPr txBox="1"/>
          <p:nvPr/>
        </p:nvSpPr>
        <p:spPr>
          <a:xfrm>
            <a:off x="430182" y="4868910"/>
            <a:ext cx="802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◎納税は、民間から政府にお金が移動するだけ。</a:t>
            </a:r>
          </a:p>
        </p:txBody>
      </p:sp>
    </p:spTree>
    <p:extLst>
      <p:ext uri="{BB962C8B-B14F-4D97-AF65-F5344CB8AC3E}">
        <p14:creationId xmlns:p14="http://schemas.microsoft.com/office/powerpoint/2010/main" val="334731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3">
            <a:extLst>
              <a:ext uri="{FF2B5EF4-FFF2-40B4-BE49-F238E27FC236}">
                <a16:creationId xmlns:a16="http://schemas.microsoft.com/office/drawing/2014/main" id="{F5067EA2-E38E-4CC5-A2F6-7072DB8DAEDE}"/>
              </a:ext>
            </a:extLst>
          </p:cNvPr>
          <p:cNvSpPr txBox="1">
            <a:spLocks/>
          </p:cNvSpPr>
          <p:nvPr/>
        </p:nvSpPr>
        <p:spPr>
          <a:xfrm>
            <a:off x="3913114" y="0"/>
            <a:ext cx="4095953" cy="6964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4000" kern="1200" cap="all" spc="3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まとめ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427EF0-922E-47E3-9175-7DF1EBBF167A}"/>
              </a:ext>
            </a:extLst>
          </p:cNvPr>
          <p:cNvSpPr txBox="1"/>
          <p:nvPr/>
        </p:nvSpPr>
        <p:spPr>
          <a:xfrm>
            <a:off x="463688" y="1461423"/>
            <a:ext cx="11264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国債発行⇒国民の借金増⇒財政破綻⇒増税⇒借金返済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445CA68F-2D57-41F3-B4B6-2F92B4235E0A}"/>
              </a:ext>
            </a:extLst>
          </p:cNvPr>
          <p:cNvSpPr/>
          <p:nvPr/>
        </p:nvSpPr>
        <p:spPr>
          <a:xfrm>
            <a:off x="5533901" y="2576945"/>
            <a:ext cx="914400" cy="852055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FC0576-BB78-461A-A2BC-4DBE7EF424CA}"/>
              </a:ext>
            </a:extLst>
          </p:cNvPr>
          <p:cNvSpPr txBox="1"/>
          <p:nvPr/>
        </p:nvSpPr>
        <p:spPr>
          <a:xfrm>
            <a:off x="3329602" y="3714997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国債発行⇒国民の預金増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E9B812-6C72-43C9-988C-3A08F6FCF5F6}"/>
              </a:ext>
            </a:extLst>
          </p:cNvPr>
          <p:cNvSpPr txBox="1"/>
          <p:nvPr/>
        </p:nvSpPr>
        <p:spPr>
          <a:xfrm>
            <a:off x="2333894" y="4917259"/>
            <a:ext cx="7314413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MMT</a:t>
            </a:r>
            <a:r>
              <a:rPr kumimoji="1"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理論は事実を見るレンズ　　</a:t>
            </a: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526AC88B-520F-4674-B56D-C631BEEBD29B}"/>
              </a:ext>
            </a:extLst>
          </p:cNvPr>
          <p:cNvSpPr/>
          <p:nvPr/>
        </p:nvSpPr>
        <p:spPr>
          <a:xfrm rot="2816887">
            <a:off x="3590823" y="1327388"/>
            <a:ext cx="914400" cy="914400"/>
          </a:xfrm>
          <a:prstGeom prst="plus">
            <a:avLst>
              <a:gd name="adj" fmla="val 457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42A05DF1-E255-46E4-A943-4EC380164A93}"/>
              </a:ext>
            </a:extLst>
          </p:cNvPr>
          <p:cNvSpPr/>
          <p:nvPr/>
        </p:nvSpPr>
        <p:spPr>
          <a:xfrm rot="2816887">
            <a:off x="6516343" y="1354692"/>
            <a:ext cx="914400" cy="914400"/>
          </a:xfrm>
          <a:prstGeom prst="plus">
            <a:avLst>
              <a:gd name="adj" fmla="val 457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十字形 10">
            <a:extLst>
              <a:ext uri="{FF2B5EF4-FFF2-40B4-BE49-F238E27FC236}">
                <a16:creationId xmlns:a16="http://schemas.microsoft.com/office/drawing/2014/main" id="{FCCF069E-FF27-4323-B84C-D587FAF5356B}"/>
              </a:ext>
            </a:extLst>
          </p:cNvPr>
          <p:cNvSpPr/>
          <p:nvPr/>
        </p:nvSpPr>
        <p:spPr>
          <a:xfrm rot="2816887">
            <a:off x="8381240" y="1327389"/>
            <a:ext cx="914400" cy="914400"/>
          </a:xfrm>
          <a:prstGeom prst="plus">
            <a:avLst>
              <a:gd name="adj" fmla="val 457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十字形 11">
            <a:extLst>
              <a:ext uri="{FF2B5EF4-FFF2-40B4-BE49-F238E27FC236}">
                <a16:creationId xmlns:a16="http://schemas.microsoft.com/office/drawing/2014/main" id="{2D0AFF3A-4A51-4157-99A1-0C103BCEEA1D}"/>
              </a:ext>
            </a:extLst>
          </p:cNvPr>
          <p:cNvSpPr/>
          <p:nvPr/>
        </p:nvSpPr>
        <p:spPr>
          <a:xfrm rot="2816887">
            <a:off x="10246138" y="1327388"/>
            <a:ext cx="914400" cy="914400"/>
          </a:xfrm>
          <a:prstGeom prst="plus">
            <a:avLst>
              <a:gd name="adj" fmla="val 457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AA395B2F-F66B-4BEE-8C65-E6A348ED7668}"/>
              </a:ext>
            </a:extLst>
          </p:cNvPr>
          <p:cNvSpPr/>
          <p:nvPr/>
        </p:nvSpPr>
        <p:spPr>
          <a:xfrm>
            <a:off x="2522080" y="3683871"/>
            <a:ext cx="700644" cy="7085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9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TM11427682[[fn=記録]]</Template>
  <TotalTime>78</TotalTime>
  <Words>366</Words>
  <Application>Microsoft Office PowerPoint</Application>
  <PresentationFormat>ワイド画面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Calisto MT</vt:lpstr>
      <vt:lpstr>Univers Condensed</vt:lpstr>
      <vt:lpstr>ChronicleVTI</vt:lpstr>
      <vt:lpstr>国の借金1200兆円は誰の借金なのか、 　それはどのようにして返済されるのか？ </vt:lpstr>
      <vt:lpstr>PowerPoint プレゼンテーション</vt:lpstr>
      <vt:lpstr>MMT(現代貨幣理論)における財政の考え方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お金について</dc:title>
  <dc:creator>TOMEI ASSOCIATES</dc:creator>
  <cp:lastModifiedBy>tomei09</cp:lastModifiedBy>
  <cp:revision>14</cp:revision>
  <dcterms:created xsi:type="dcterms:W3CDTF">2021-04-14T00:26:37Z</dcterms:created>
  <dcterms:modified xsi:type="dcterms:W3CDTF">2021-04-14T04:03:40Z</dcterms:modified>
</cp:coreProperties>
</file>