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04"/>
  </p:normalViewPr>
  <p:slideViewPr>
    <p:cSldViewPr snapToGrid="0" snapToObjects="1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79672-A9D7-D841-BDAB-42B23155FEF0}" type="datetimeFigureOut">
              <a:rPr kumimoji="1" lang="zh-CN" altLang="en-US" smtClean="0"/>
              <a:t>2021/1/11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51E81-97C0-A545-8BF1-E096E443F5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65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643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158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39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105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676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746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37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391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40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51E81-97C0-A545-8BF1-E096E443F58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62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2" y="1964267"/>
            <a:ext cx="7197727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2" y="4385738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9" y="5870581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2" y="5870581"/>
            <a:ext cx="48939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62" y="587058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0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7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9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1" y="609607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9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0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1" y="609607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0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7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7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5" y="609606"/>
            <a:ext cx="10131425" cy="145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5"/>
            <a:ext cx="2158552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8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3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6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1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7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609606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2142072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8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70581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5" y="587058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9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F07390-190E-1145-8D97-D5117958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1" y="1896535"/>
            <a:ext cx="7197727" cy="2421464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宇宙を自由に飛びたい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D426F4-CE0D-4C4C-A061-EC8B427CE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名古屋大学工学研究科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陳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暁楠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2021.01.14</a:t>
            </a:r>
            <a:endParaRPr kumimoji="1"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9EC720-FCBC-DE4B-AE28-EC852FC8F9F7}"/>
              </a:ext>
            </a:extLst>
          </p:cNvPr>
          <p:cNvSpPr txBox="1"/>
          <p:nvPr/>
        </p:nvSpPr>
        <p:spPr>
          <a:xfrm>
            <a:off x="5001495" y="3244333"/>
            <a:ext cx="4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そ</a:t>
            </a:r>
            <a:endParaRPr kumimoji="1"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5ABA7D-636E-F741-B535-B794A1FD2EAD}"/>
              </a:ext>
            </a:extLst>
          </p:cNvPr>
          <p:cNvSpPr txBox="1"/>
          <p:nvPr/>
        </p:nvSpPr>
        <p:spPr>
          <a:xfrm>
            <a:off x="5606260" y="3244333"/>
            <a:ext cx="4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ら</a:t>
            </a:r>
            <a:endParaRPr kumimoji="1"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58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４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kumimoji="1" lang="zh-CN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私の夢</a:t>
            </a:r>
            <a:endParaRPr kumimoji="1"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203E405-4E07-415D-A55A-227E43F1993A}"/>
              </a:ext>
            </a:extLst>
          </p:cNvPr>
          <p:cNvSpPr txBox="1"/>
          <p:nvPr/>
        </p:nvSpPr>
        <p:spPr>
          <a:xfrm>
            <a:off x="2416464" y="3510059"/>
            <a:ext cx="2232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博士号を取得する</a:t>
            </a:r>
            <a:endParaRPr lang="zh-CN" altLang="en-US" sz="1600" dirty="0"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3DE567F5-C036-48BD-94AF-A6F975DA2152}"/>
              </a:ext>
            </a:extLst>
          </p:cNvPr>
          <p:cNvSpPr/>
          <p:nvPr/>
        </p:nvSpPr>
        <p:spPr>
          <a:xfrm>
            <a:off x="5188017" y="3510059"/>
            <a:ext cx="693018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F0D07C4-B688-4D05-8302-D47ADC0EA466}"/>
              </a:ext>
            </a:extLst>
          </p:cNvPr>
          <p:cNvSpPr txBox="1"/>
          <p:nvPr/>
        </p:nvSpPr>
        <p:spPr>
          <a:xfrm>
            <a:off x="6420050" y="3423044"/>
            <a:ext cx="3516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/>
              <a:t>宇宙開発に関する国際的な組織や</a:t>
            </a:r>
            <a:endParaRPr lang="en-US" altLang="ja-JP" sz="1600" dirty="0"/>
          </a:p>
          <a:p>
            <a:pPr algn="ctr"/>
            <a:r>
              <a:rPr lang="ja-JP" altLang="en-US" sz="1600" dirty="0"/>
              <a:t>研究機関に自分の力を貢献する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3268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ご清聴、ありがとうございました。</a:t>
            </a:r>
            <a:endParaRPr kumimoji="1" lang="zh-CN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03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7422E-1F7F-C740-8665-0234996D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目次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F4A555-A824-C649-A84E-46D96CE2294E}"/>
              </a:ext>
            </a:extLst>
          </p:cNvPr>
          <p:cNvSpPr txBox="1"/>
          <p:nvPr/>
        </p:nvSpPr>
        <p:spPr>
          <a:xfrm>
            <a:off x="1921933" y="2065873"/>
            <a:ext cx="8348133" cy="34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１、人類の宇宙開発について</a:t>
            </a:r>
            <a:endParaRPr kumimoji="1" lang="en-US" altLang="zh-CN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２、宇宙開発に関する問題</a:t>
            </a:r>
            <a:endParaRPr kumimoji="1" lang="en-US" altLang="zh-CN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３、私と航空宇宙との縁</a:t>
            </a:r>
            <a:endParaRPr kumimoji="1" lang="en-US" altLang="zh-CN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４、私の夢</a:t>
            </a:r>
            <a:endParaRPr kumimoji="1" lang="en-US" altLang="zh-CN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11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046E2-81C9-BC43-A178-45D918F6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１、人類の宇宙開発について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1699D-A30C-AE46-86B5-BE562C00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90" y="1748754"/>
            <a:ext cx="3342220" cy="3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0F19795-32E4-D545-9FD2-C211D9E7E698}"/>
              </a:ext>
            </a:extLst>
          </p:cNvPr>
          <p:cNvSpPr/>
          <p:nvPr/>
        </p:nvSpPr>
        <p:spPr>
          <a:xfrm>
            <a:off x="4424890" y="5399482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万戸（</a:t>
            </a:r>
            <a:r>
              <a:rPr lang="en-US" altLang="zh-CN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1500</a:t>
            </a:r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年ごろ）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6E24F4-E8E6-984C-80C4-DB35E6340382}"/>
              </a:ext>
            </a:extLst>
          </p:cNvPr>
          <p:cNvSpPr txBox="1"/>
          <p:nvPr/>
        </p:nvSpPr>
        <p:spPr>
          <a:xfrm>
            <a:off x="4424890" y="5897415"/>
            <a:ext cx="30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47</a:t>
            </a:r>
            <a:r>
              <a:rPr kumimoji="1" lang="zh-CN" altLang="en-US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本のロケットを椅子につけて、打ち上げした。</a:t>
            </a:r>
          </a:p>
        </p:txBody>
      </p:sp>
      <p:pic>
        <p:nvPicPr>
          <p:cNvPr id="2052" name="Picture 4" descr="イカロス - 座乱読後乱駄夢人名事典">
            <a:extLst>
              <a:ext uri="{FF2B5EF4-FFF2-40B4-BE49-F238E27FC236}">
                <a16:creationId xmlns:a16="http://schemas.microsoft.com/office/drawing/2014/main" id="{9022841F-BA3A-2D4B-8CF6-1296A487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" y="1748754"/>
            <a:ext cx="3731285" cy="3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1333F4F-500A-2643-817D-FE35B32E5B8A}"/>
              </a:ext>
            </a:extLst>
          </p:cNvPr>
          <p:cNvSpPr/>
          <p:nvPr/>
        </p:nvSpPr>
        <p:spPr>
          <a:xfrm>
            <a:off x="283633" y="539948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イカロス</a:t>
            </a:r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（ギリシア神話）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9DD64B-2FFB-2940-863B-FB6A49C61ACF}"/>
              </a:ext>
            </a:extLst>
          </p:cNvPr>
          <p:cNvSpPr txBox="1"/>
          <p:nvPr/>
        </p:nvSpPr>
        <p:spPr>
          <a:xfrm>
            <a:off x="283633" y="5897415"/>
            <a:ext cx="30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ろうで鳥の羽根を固めて翼を作り、空を飛んだ。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C631F75-6DCD-C946-B707-E851111C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82" y="2195365"/>
            <a:ext cx="3810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FF0F923-D069-704E-A399-47ACC896162E}"/>
              </a:ext>
            </a:extLst>
          </p:cNvPr>
          <p:cNvSpPr/>
          <p:nvPr/>
        </p:nvSpPr>
        <p:spPr>
          <a:xfrm>
            <a:off x="8505823" y="46951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ライト兄弟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C3EA60-E893-0A48-AC7B-1D4942B22C92}"/>
              </a:ext>
            </a:extLst>
          </p:cNvPr>
          <p:cNvSpPr txBox="1"/>
          <p:nvPr/>
        </p:nvSpPr>
        <p:spPr>
          <a:xfrm>
            <a:off x="8505823" y="5193075"/>
            <a:ext cx="307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1903</a:t>
            </a:r>
            <a:r>
              <a:rPr kumimoji="1" lang="zh-CN" altLang="en-US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年世界初の有人動力飛行に成功した。</a:t>
            </a:r>
          </a:p>
        </p:txBody>
      </p:sp>
    </p:spTree>
    <p:extLst>
      <p:ext uri="{BB962C8B-B14F-4D97-AF65-F5344CB8AC3E}">
        <p14:creationId xmlns:p14="http://schemas.microsoft.com/office/powerpoint/2010/main" val="127721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92C003A-DF70-6546-ABB1-CDA993003DCC}"/>
              </a:ext>
            </a:extLst>
          </p:cNvPr>
          <p:cNvSpPr/>
          <p:nvPr/>
        </p:nvSpPr>
        <p:spPr>
          <a:xfrm>
            <a:off x="3405776" y="1885677"/>
            <a:ext cx="82481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地球は人類のゆりかごである。しかし人類はゆりかごにいつまでも留まっていないだろう。</a:t>
            </a:r>
            <a:endParaRPr lang="en-US" altLang="zh-CN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r"/>
            <a:r>
              <a:rPr lang="zh-CN" altLang="en-US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ーー</a:t>
            </a:r>
            <a:r>
              <a:rPr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コンスタンチン・ツィオルコフスキー</a:t>
            </a:r>
            <a:endParaRPr lang="en-US" altLang="ja-JP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r"/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ロシア、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1857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～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1935,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宇宙旅行の父と呼ばれる）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44F290-9BC5-5048-A769-CA265CE2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2" y="1987361"/>
            <a:ext cx="2339320" cy="31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9F1807-449F-7348-8BB7-94FBA3066F02}"/>
              </a:ext>
            </a:extLst>
          </p:cNvPr>
          <p:cNvSpPr txBox="1"/>
          <p:nvPr/>
        </p:nvSpPr>
        <p:spPr>
          <a:xfrm>
            <a:off x="571118" y="5102909"/>
            <a:ext cx="252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CN" altLang="en-US" sz="1400" dirty="0">
                <a:latin typeface="MS Gothic" panose="020B0609070205080204" pitchFamily="49" charset="-128"/>
                <a:ea typeface="MS Gothic" panose="020B0609070205080204" pitchFamily="49" charset="-128"/>
              </a:rPr>
              <a:t>ロケットの研究者、物理学者、数学者、</a:t>
            </a:r>
            <a:r>
              <a:rPr kumimoji="1" lang="en-US" altLang="zh-CN" sz="1400" dirty="0">
                <a:latin typeface="MS Gothic" panose="020B0609070205080204" pitchFamily="49" charset="-128"/>
                <a:ea typeface="MS Gothic" panose="020B0609070205080204" pitchFamily="49" charset="-128"/>
              </a:rPr>
              <a:t>SF</a:t>
            </a:r>
            <a:r>
              <a:rPr kumimoji="1" lang="zh-CN" altLang="en-US" sz="1400" dirty="0">
                <a:latin typeface="MS Gothic" panose="020B0609070205080204" pitchFamily="49" charset="-128"/>
                <a:ea typeface="MS Gothic" panose="020B0609070205080204" pitchFamily="49" charset="-128"/>
              </a:rPr>
              <a:t>作者</a:t>
            </a:r>
          </a:p>
        </p:txBody>
      </p:sp>
      <p:pic>
        <p:nvPicPr>
          <p:cNvPr id="1028" name="Picture 4" descr="三菱電機：DSPACE ロケット打ち上げはなぜ感動するのか—打ち上げ見学のススメ">
            <a:extLst>
              <a:ext uri="{FF2B5EF4-FFF2-40B4-BE49-F238E27FC236}">
                <a16:creationId xmlns:a16="http://schemas.microsoft.com/office/drawing/2014/main" id="{FB883ABA-CE3D-BF44-A6A8-8EE1D67C9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0"/>
          <a:stretch/>
        </p:blipFill>
        <p:spPr bwMode="auto">
          <a:xfrm>
            <a:off x="6678152" y="3931147"/>
            <a:ext cx="1703445" cy="21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人工衛星は&quot;釣り竿&quot;で進化したって本当？ | おしごとはくぶつかん">
            <a:extLst>
              <a:ext uri="{FF2B5EF4-FFF2-40B4-BE49-F238E27FC236}">
                <a16:creationId xmlns:a16="http://schemas.microsoft.com/office/drawing/2014/main" id="{6853D8B8-FCE4-B947-AF19-05C85FB6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76" y="3931147"/>
            <a:ext cx="2786316" cy="21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0 5 0 年までに 宇宙エレベーターが完成する !?／地球の雑学 | 毎日が発見ネット">
            <a:extLst>
              <a:ext uri="{FF2B5EF4-FFF2-40B4-BE49-F238E27FC236}">
                <a16:creationId xmlns:a16="http://schemas.microsoft.com/office/drawing/2014/main" id="{5345C7C6-56A5-A94F-A7EE-A051C410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90" y="3931147"/>
            <a:ext cx="2968960" cy="21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82D0475-E635-2840-B00A-44F2A8AFD66B}"/>
              </a:ext>
            </a:extLst>
          </p:cNvPr>
          <p:cNvSpPr/>
          <p:nvPr/>
        </p:nvSpPr>
        <p:spPr>
          <a:xfrm>
            <a:off x="4244936" y="61003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人工衛星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4A35FD-6E50-694D-9E0A-B225C4286D48}"/>
              </a:ext>
            </a:extLst>
          </p:cNvPr>
          <p:cNvSpPr/>
          <p:nvPr/>
        </p:nvSpPr>
        <p:spPr>
          <a:xfrm>
            <a:off x="6975876" y="61003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ロケット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3DAEAD-3DF9-414D-BCBE-F34311E4622F}"/>
              </a:ext>
            </a:extLst>
          </p:cNvPr>
          <p:cNvSpPr/>
          <p:nvPr/>
        </p:nvSpPr>
        <p:spPr>
          <a:xfrm>
            <a:off x="9292407" y="61003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宇宙エレベーター</a:t>
            </a:r>
            <a:endParaRPr lang="ja-JP" altLang="zh-CN" b="0" i="0" u="none" strike="noStrike"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１、人類の宇宙開発について</a:t>
            </a:r>
          </a:p>
        </p:txBody>
      </p:sp>
    </p:spTree>
    <p:extLst>
      <p:ext uri="{BB962C8B-B14F-4D97-AF65-F5344CB8AC3E}">
        <p14:creationId xmlns:p14="http://schemas.microsoft.com/office/powerpoint/2010/main" val="212867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9F1807-449F-7348-8BB7-94FBA3066F02}"/>
              </a:ext>
            </a:extLst>
          </p:cNvPr>
          <p:cNvSpPr txBox="1"/>
          <p:nvPr/>
        </p:nvSpPr>
        <p:spPr>
          <a:xfrm>
            <a:off x="1511042" y="5727403"/>
            <a:ext cx="381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ガガーリン（</a:t>
            </a:r>
            <a:r>
              <a:rPr kumimoji="1"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1934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～</a:t>
            </a:r>
            <a:r>
              <a:rPr kumimoji="1"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1968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3DAEAD-3DF9-414D-BCBE-F34311E4622F}"/>
              </a:ext>
            </a:extLst>
          </p:cNvPr>
          <p:cNvSpPr/>
          <p:nvPr/>
        </p:nvSpPr>
        <p:spPr>
          <a:xfrm>
            <a:off x="7852272" y="5727403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zh-CN">
                <a:latin typeface="MS Gothic" panose="020B0609070205080204" pitchFamily="49" charset="-128"/>
                <a:ea typeface="MS Gothic" panose="020B0609070205080204" pitchFamily="49" charset="-128"/>
              </a:rPr>
              <a:t>ボストーク1号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１、人類の宇宙開発について</a:t>
            </a:r>
          </a:p>
        </p:txBody>
      </p:sp>
      <p:pic>
        <p:nvPicPr>
          <p:cNvPr id="3074" name="Picture 2" descr="ガガーリンの世界初の有人宇宙飛行、打ち上げ直前の会話は？記録文書を公開 写真3枚 ファッション ニュースならMODE PRESS powered by  AFPBB News">
            <a:extLst>
              <a:ext uri="{FF2B5EF4-FFF2-40B4-BE49-F238E27FC236}">
                <a16:creationId xmlns:a16="http://schemas.microsoft.com/office/drawing/2014/main" id="{CBD7F0CB-FD2D-5D49-8C0A-6D7EA195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77" y="2468994"/>
            <a:ext cx="4268271" cy="30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素朴な疑問（６） ガガーリンの真の言葉: リアルETの英語学習 高校入試＆TOEIC">
            <a:extLst>
              <a:ext uri="{FF2B5EF4-FFF2-40B4-BE49-F238E27FC236}">
                <a16:creationId xmlns:a16="http://schemas.microsoft.com/office/drawing/2014/main" id="{1A2A48C2-79EC-7B4D-8019-61839223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19" y="2468994"/>
            <a:ext cx="3782280" cy="30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35CDBBF-04C4-1B46-980F-226876237857}"/>
              </a:ext>
            </a:extLst>
          </p:cNvPr>
          <p:cNvSpPr/>
          <p:nvPr/>
        </p:nvSpPr>
        <p:spPr>
          <a:xfrm>
            <a:off x="1511042" y="1744589"/>
            <a:ext cx="843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手札体-简" panose="03000500000000000000" pitchFamily="66" charset="-122"/>
                <a:cs typeface="Times New Roman" panose="02020603050405020304" pitchFamily="18" charset="0"/>
              </a:rPr>
              <a:t>1961</a:t>
            </a:r>
            <a:r>
              <a:rPr lang="ja-JP" altLang="zh-CN">
                <a:ea typeface="手札体-简" panose="03000500000000000000" pitchFamily="66" charset="-122"/>
                <a:cs typeface="Times New Roman" panose="02020603050405020304" pitchFamily="18" charset="0"/>
              </a:rPr>
              <a:t>年の４月にガガーリンはボストーク１号に乗って宇宙へ飛び立ちました。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9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２、宇宙開発に関する問題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8FB689-5B86-9D4F-B6A3-D1B744DC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" y="1855402"/>
            <a:ext cx="5170827" cy="29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ロケット｣の正体をどれだけ知っていますか | 蘊蓄の箪笥 100章 | 東洋経済オンライン | 経済ニュースの新基準">
            <a:extLst>
              <a:ext uri="{FF2B5EF4-FFF2-40B4-BE49-F238E27FC236}">
                <a16:creationId xmlns:a16="http://schemas.microsoft.com/office/drawing/2014/main" id="{C560612C-742B-F249-93A7-89931EA5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855403"/>
            <a:ext cx="5173221" cy="29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93757A2-4937-0D47-990F-44185E5BF750}"/>
              </a:ext>
            </a:extLst>
          </p:cNvPr>
          <p:cNvSpPr txBox="1"/>
          <p:nvPr/>
        </p:nvSpPr>
        <p:spPr>
          <a:xfrm>
            <a:off x="1392110" y="4909985"/>
            <a:ext cx="349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化学燃料ロケットの重量の</a:t>
            </a:r>
            <a:r>
              <a:rPr kumimoji="1"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90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％以上は燃料と酸化剤です。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1A29F8-EC51-4142-9B2B-0D16A16307E8}"/>
              </a:ext>
            </a:extLst>
          </p:cNvPr>
          <p:cNvSpPr txBox="1"/>
          <p:nvPr/>
        </p:nvSpPr>
        <p:spPr>
          <a:xfrm>
            <a:off x="7574707" y="4909985"/>
            <a:ext cx="290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使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い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切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った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燃料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タンクやモジュールを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捨</a:t>
            </a:r>
            <a:r>
              <a: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て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ます。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BAEF065F-32DA-AC46-9AE3-B0C72BC0C533}"/>
              </a:ext>
            </a:extLst>
          </p:cNvPr>
          <p:cNvSpPr/>
          <p:nvPr/>
        </p:nvSpPr>
        <p:spPr>
          <a:xfrm>
            <a:off x="713514" y="5832764"/>
            <a:ext cx="983673" cy="651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6C68D1-86FF-F44F-B09C-E962D9286E74}"/>
              </a:ext>
            </a:extLst>
          </p:cNvPr>
          <p:cNvSpPr txBox="1"/>
          <p:nvPr/>
        </p:nvSpPr>
        <p:spPr>
          <a:xfrm>
            <a:off x="1916195" y="5973680"/>
            <a:ext cx="905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そのため、人間や装置を宇宙まで運ぶことは経済的に、効率的に難しいです。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95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２、宇宙開発に関する問題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5E778-2A20-6E4C-98D9-2DBC436F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" y="1460080"/>
            <a:ext cx="4687940" cy="24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图形用户界面, 网站&#10;&#10;描述已自动生成">
            <a:extLst>
              <a:ext uri="{FF2B5EF4-FFF2-40B4-BE49-F238E27FC236}">
                <a16:creationId xmlns:a16="http://schemas.microsoft.com/office/drawing/2014/main" id="{E45D6EA4-4311-5F49-9AB1-24250B450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2"/>
          <a:stretch/>
        </p:blipFill>
        <p:spPr>
          <a:xfrm>
            <a:off x="5585760" y="3087975"/>
            <a:ext cx="6436351" cy="352975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F9B819-F624-0D44-9C36-2B5759574E02}"/>
              </a:ext>
            </a:extLst>
          </p:cNvPr>
          <p:cNvSpPr txBox="1"/>
          <p:nvPr/>
        </p:nvSpPr>
        <p:spPr>
          <a:xfrm>
            <a:off x="1490646" y="3897443"/>
            <a:ext cx="31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S Gothic" panose="020B0609070205080204" pitchFamily="49" charset="-128"/>
                <a:ea typeface="MS Gothic" panose="020B0609070205080204" pitchFamily="49" charset="-128"/>
              </a:rPr>
              <a:t>Falcon</a:t>
            </a:r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シリーズのロケット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71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３、私と航空宇宙との縁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FBD672-25AB-4F8E-BB87-CD4E2EBF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1" r="20039" b="7303"/>
          <a:stretch/>
        </p:blipFill>
        <p:spPr>
          <a:xfrm>
            <a:off x="997268" y="1613477"/>
            <a:ext cx="2788953" cy="20917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26DEF64-7738-4CBE-B542-FEFD50C6D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3393" r="33170" b="6980"/>
          <a:stretch/>
        </p:blipFill>
        <p:spPr>
          <a:xfrm>
            <a:off x="997267" y="4198665"/>
            <a:ext cx="2788953" cy="20917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046EEB-79E3-48F8-A791-D604D4544238}"/>
              </a:ext>
            </a:extLst>
          </p:cNvPr>
          <p:cNvSpPr txBox="1"/>
          <p:nvPr/>
        </p:nvSpPr>
        <p:spPr>
          <a:xfrm>
            <a:off x="824905" y="3712777"/>
            <a:ext cx="31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タケコプター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E360D0-D7D5-419F-9A58-DB256FDCE9D7}"/>
              </a:ext>
            </a:extLst>
          </p:cNvPr>
          <p:cNvSpPr txBox="1"/>
          <p:nvPr/>
        </p:nvSpPr>
        <p:spPr>
          <a:xfrm>
            <a:off x="824905" y="6290380"/>
            <a:ext cx="31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宇宙救命ボート</a:t>
            </a:r>
            <a:endParaRPr kumimoji="1" lang="en-US" altLang="zh-CN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29891D-2031-470F-BF98-0280B2E8A3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74" r="21001" b="12500"/>
          <a:stretch/>
        </p:blipFill>
        <p:spPr>
          <a:xfrm>
            <a:off x="5444468" y="1444915"/>
            <a:ext cx="2788953" cy="20917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3A6B431-9C11-4AD4-BDEC-9BD8B6028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282" y="550695"/>
            <a:ext cx="2357199" cy="314170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DDC2BCD-ECAE-407B-990B-9DB2889565CB}"/>
              </a:ext>
            </a:extLst>
          </p:cNvPr>
          <p:cNvSpPr txBox="1"/>
          <p:nvPr/>
        </p:nvSpPr>
        <p:spPr>
          <a:xfrm>
            <a:off x="5272106" y="3575737"/>
            <a:ext cx="313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大学の航空模型団体に参加した</a:t>
            </a:r>
            <a:endParaRPr kumimoji="1" lang="en-US" altLang="zh-CN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992C3B-4886-4FA3-A2D9-49E896FA293D}"/>
              </a:ext>
            </a:extLst>
          </p:cNvPr>
          <p:cNvSpPr txBox="1"/>
          <p:nvPr/>
        </p:nvSpPr>
        <p:spPr>
          <a:xfrm>
            <a:off x="8974353" y="3709746"/>
            <a:ext cx="31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MS Gothic" panose="020B0609070205080204" pitchFamily="49" charset="-128"/>
                <a:ea typeface="MS Gothic" panose="020B0609070205080204" pitchFamily="49" charset="-128"/>
              </a:rPr>
              <a:t>全中国航空模型大会を参加して、二等賞を受けました。</a:t>
            </a:r>
            <a:endParaRPr kumimoji="1" lang="en-US" altLang="zh-CN" sz="1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FD65C4-2FA0-4EE1-BCEF-D0E624A6D88F}"/>
              </a:ext>
            </a:extLst>
          </p:cNvPr>
          <p:cNvSpPr txBox="1"/>
          <p:nvPr/>
        </p:nvSpPr>
        <p:spPr>
          <a:xfrm>
            <a:off x="5068218" y="6334780"/>
            <a:ext cx="399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S Gothic" panose="020B0609070205080204" pitchFamily="49" charset="-128"/>
                <a:ea typeface="MS Gothic" panose="020B0609070205080204" pitchFamily="49" charset="-128"/>
              </a:rPr>
              <a:t>第七回全中国の鳥飛人大会を参加して、</a:t>
            </a:r>
            <a:endParaRPr kumimoji="1" lang="en-US" altLang="ja-JP" sz="1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kumimoji="1" lang="ja-JP" altLang="en-US" sz="1400" dirty="0">
                <a:latin typeface="MS Gothic" panose="020B0609070205080204" pitchFamily="49" charset="-128"/>
                <a:ea typeface="MS Gothic" panose="020B0609070205080204" pitchFamily="49" charset="-128"/>
              </a:rPr>
              <a:t>クリエイティブアワードの二等賞を受けました。</a:t>
            </a:r>
            <a:endParaRPr kumimoji="1" lang="en-US" altLang="zh-CN" sz="1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DED81B0-A356-4803-8FB9-298B7F500F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900" t="2370" b="12615"/>
          <a:stretch/>
        </p:blipFill>
        <p:spPr>
          <a:xfrm>
            <a:off x="9184761" y="4567198"/>
            <a:ext cx="2923267" cy="21924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FD4FE09-24A3-4192-8FCB-A43E85215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106" y="4147007"/>
            <a:ext cx="3304003" cy="21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A448AC1-1B26-B74A-B899-471AEA9D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4" y="240274"/>
            <a:ext cx="10131425" cy="1456267"/>
          </a:xfrm>
        </p:spPr>
        <p:txBody>
          <a:bodyPr/>
          <a:lstStyle/>
          <a:p>
            <a:r>
              <a:rPr kumimoji="1"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３、私と航空宇宙との縁</a:t>
            </a:r>
          </a:p>
        </p:txBody>
      </p:sp>
      <p:pic>
        <p:nvPicPr>
          <p:cNvPr id="16" name="Picture 1" descr="page9image60589696">
            <a:extLst>
              <a:ext uri="{FF2B5EF4-FFF2-40B4-BE49-F238E27FC236}">
                <a16:creationId xmlns:a16="http://schemas.microsoft.com/office/drawing/2014/main" id="{EF7FCF43-039B-4013-BD45-C256E925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3" y="1791619"/>
            <a:ext cx="2816655" cy="18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age15image60663344">
            <a:extLst>
              <a:ext uri="{FF2B5EF4-FFF2-40B4-BE49-F238E27FC236}">
                <a16:creationId xmlns:a16="http://schemas.microsoft.com/office/drawing/2014/main" id="{5BA39FBC-3217-486B-9923-1E9613FE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5" y="4158677"/>
            <a:ext cx="2816655" cy="18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ABA2AC6-82AD-4F93-9A6C-2D499BBD2351}"/>
              </a:ext>
            </a:extLst>
          </p:cNvPr>
          <p:cNvSpPr txBox="1"/>
          <p:nvPr/>
        </p:nvSpPr>
        <p:spPr>
          <a:xfrm>
            <a:off x="568413" y="3666362"/>
            <a:ext cx="2915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熱真空チャンバー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7F8FCC-9044-4566-BF32-3AFDC4C1C65D}"/>
              </a:ext>
            </a:extLst>
          </p:cNvPr>
          <p:cNvSpPr txBox="1"/>
          <p:nvPr/>
        </p:nvSpPr>
        <p:spPr>
          <a:xfrm>
            <a:off x="518776" y="6008542"/>
            <a:ext cx="2915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CubeSat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という小さい衛星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294F983-266C-4BC5-93FD-39B2EEA64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856" y="1696541"/>
            <a:ext cx="1453121" cy="19352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129D8B6-432B-4EF5-A549-72B211D68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540" y="1696541"/>
            <a:ext cx="2345356" cy="175901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57474BD-87B8-4851-8C64-5CBB5A2AADEF}"/>
              </a:ext>
            </a:extLst>
          </p:cNvPr>
          <p:cNvSpPr txBox="1"/>
          <p:nvPr/>
        </p:nvSpPr>
        <p:spPr>
          <a:xfrm>
            <a:off x="4013252" y="3468809"/>
            <a:ext cx="2915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山崎直子さんとの写真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EA6D059-58F8-44B1-855E-0DC7938679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18" b="12159"/>
          <a:stretch/>
        </p:blipFill>
        <p:spPr>
          <a:xfrm>
            <a:off x="9038313" y="1147129"/>
            <a:ext cx="2600207" cy="255945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70A2D3F-A921-4407-878F-C496FC0BAF18}"/>
              </a:ext>
            </a:extLst>
          </p:cNvPr>
          <p:cNvSpPr txBox="1"/>
          <p:nvPr/>
        </p:nvSpPr>
        <p:spPr>
          <a:xfrm>
            <a:off x="9075088" y="3746811"/>
            <a:ext cx="2600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流れ星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7554908-8B62-4B88-9967-C81DBBD25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917" y="4158677"/>
            <a:ext cx="2816656" cy="1877771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27E7C6A4-63D9-4D83-8CFF-817339FE527B}"/>
              </a:ext>
            </a:extLst>
          </p:cNvPr>
          <p:cNvSpPr txBox="1"/>
          <p:nvPr/>
        </p:nvSpPr>
        <p:spPr>
          <a:xfrm>
            <a:off x="3797141" y="6054708"/>
            <a:ext cx="2600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国際宇宙ステーションが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名古屋を通過した時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F913002-3291-4090-BDA2-EF085ACCA7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32" t="6003" r="9931" b="14774"/>
          <a:stretch/>
        </p:blipFill>
        <p:spPr>
          <a:xfrm>
            <a:off x="6565046" y="4241296"/>
            <a:ext cx="2531039" cy="169348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7DC8378A-C204-4785-9EC9-96F5E44835C1}"/>
              </a:ext>
            </a:extLst>
          </p:cNvPr>
          <p:cNvSpPr txBox="1"/>
          <p:nvPr/>
        </p:nvSpPr>
        <p:spPr>
          <a:xfrm>
            <a:off x="6530461" y="5958708"/>
            <a:ext cx="2600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土星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810873C-72BD-44EA-8233-A75D83021A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965" t="24738" r="21509" b="26456"/>
          <a:stretch/>
        </p:blipFill>
        <p:spPr>
          <a:xfrm>
            <a:off x="9185094" y="4241296"/>
            <a:ext cx="2615165" cy="1693483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B6289381-8651-46C7-A193-2A80C1A7FEA2}"/>
              </a:ext>
            </a:extLst>
          </p:cNvPr>
          <p:cNvSpPr txBox="1"/>
          <p:nvPr/>
        </p:nvSpPr>
        <p:spPr>
          <a:xfrm>
            <a:off x="9244530" y="5958708"/>
            <a:ext cx="2600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木星と木星の衛星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386</TotalTime>
  <Words>456</Words>
  <Application>Microsoft Office PowerPoint</Application>
  <PresentationFormat>宽屏</PresentationFormat>
  <Paragraphs>67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MS Gothic</vt:lpstr>
      <vt:lpstr>等线</vt:lpstr>
      <vt:lpstr>手札体-简</vt:lpstr>
      <vt:lpstr>Arial</vt:lpstr>
      <vt:lpstr>Calibri</vt:lpstr>
      <vt:lpstr>Calibri Light</vt:lpstr>
      <vt:lpstr>天体</vt:lpstr>
      <vt:lpstr>宇宙を自由に飛びたい</vt:lpstr>
      <vt:lpstr>目次</vt:lpstr>
      <vt:lpstr>１、人類の宇宙開発について</vt:lpstr>
      <vt:lpstr>１、人類の宇宙開発について</vt:lpstr>
      <vt:lpstr>１、人類の宇宙開発について</vt:lpstr>
      <vt:lpstr>２、宇宙開発に関する問題</vt:lpstr>
      <vt:lpstr>２、宇宙開発に関する問題</vt:lpstr>
      <vt:lpstr>３、私と航空宇宙との縁</vt:lpstr>
      <vt:lpstr>３、私と航空宇宙との縁</vt:lpstr>
      <vt:lpstr>４、私の夢</vt:lpstr>
      <vt:lpstr>ご清聴、ありがとうございました。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宇宙を自由に飛びたい</dc:title>
  <dc:creator>my4805</dc:creator>
  <cp:lastModifiedBy>Xiaonan CHEN</cp:lastModifiedBy>
  <cp:revision>27</cp:revision>
  <dcterms:created xsi:type="dcterms:W3CDTF">2021-01-11T04:58:19Z</dcterms:created>
  <dcterms:modified xsi:type="dcterms:W3CDTF">2021-01-11T13:25:30Z</dcterms:modified>
</cp:coreProperties>
</file>